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4" r:id="rId3"/>
    <p:sldId id="276" r:id="rId4"/>
    <p:sldId id="275" r:id="rId5"/>
    <p:sldId id="277" r:id="rId6"/>
    <p:sldId id="292" r:id="rId7"/>
    <p:sldId id="293" r:id="rId8"/>
    <p:sldId id="298" r:id="rId9"/>
    <p:sldId id="294" r:id="rId10"/>
    <p:sldId id="301" r:id="rId11"/>
    <p:sldId id="300" r:id="rId12"/>
    <p:sldId id="305" r:id="rId13"/>
    <p:sldId id="299" r:id="rId14"/>
    <p:sldId id="304" r:id="rId15"/>
    <p:sldId id="306" r:id="rId16"/>
    <p:sldId id="308" r:id="rId17"/>
    <p:sldId id="302" r:id="rId18"/>
    <p:sldId id="307" r:id="rId19"/>
  </p:sldIdLst>
  <p:sldSz cx="9144000" cy="6858000" type="screen4x3"/>
  <p:notesSz cx="6805613" cy="9944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63B5670-2356-4F33-99B2-BCD0026D0203}" type="datetimeFigureOut">
              <a:rPr lang="en-GB"/>
              <a:pPr>
                <a:defRPr/>
              </a:pPr>
              <a:t>10/07/15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411B5AF-0746-42DE-87C0-2B562839EF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532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45459F-DABF-46BA-8416-93E60D614DE1}" type="datetimeFigureOut">
              <a:rPr lang="en-GB"/>
              <a:pPr>
                <a:defRPr/>
              </a:pPr>
              <a:t>10/07/15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09193A-CA0B-4787-8CB1-0D7C1EB6D4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6631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50A5E30D-CA73-4BE7-8793-CFF05A707A04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0568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184" y="2130425"/>
            <a:ext cx="7013448" cy="1470025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508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7A584-034B-48A2-B4AF-B16DF1C9C94A}" type="datetimeFigureOut">
              <a:rPr lang="en-US" altLang="en-US"/>
              <a:pPr>
                <a:defRPr/>
              </a:pPr>
              <a:t>10/07/15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0A71-1961-4966-9344-30443C556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9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85AD-004B-46BE-8FF0-188F26A130E0}" type="datetimeFigureOut">
              <a:rPr lang="en-US" altLang="en-US"/>
              <a:pPr>
                <a:defRPr/>
              </a:pPr>
              <a:t>10/07/15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21C30-838B-4F8F-9FE3-B72F417D93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74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69848"/>
            <a:ext cx="2057400" cy="505631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5024" y="1069848"/>
            <a:ext cx="5141976" cy="505631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7F0D-A0FB-4740-A465-A80E5733C8C0}" type="datetimeFigureOut">
              <a:rPr lang="en-US" altLang="en-US"/>
              <a:pPr>
                <a:defRPr/>
              </a:pPr>
              <a:t>10/07/15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A72F-F219-426B-B287-08CEC1913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25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9D0C1-D29E-4035-978D-070907C334BA}" type="datetimeFigureOut">
              <a:rPr lang="en-US" altLang="en-US"/>
              <a:pPr>
                <a:defRPr/>
              </a:pPr>
              <a:t>10/07/15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E7FCD-5F38-4AC9-84AE-300AF29380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548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4406900"/>
            <a:ext cx="71231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2906713"/>
            <a:ext cx="71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255F-5EDF-44E4-9A76-95D5911076EF}" type="datetimeFigureOut">
              <a:rPr lang="en-US" altLang="en-US"/>
              <a:pPr>
                <a:defRPr/>
              </a:pPr>
              <a:t>10/07/15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937B-90CE-45BA-94E8-8FD29245E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320" y="2221992"/>
            <a:ext cx="3528000" cy="3904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2221992"/>
            <a:ext cx="3528000" cy="3904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E84F-1131-402C-BD6E-46F0934D1C8E}" type="datetimeFigureOut">
              <a:rPr lang="en-US" altLang="en-US"/>
              <a:pPr>
                <a:defRPr/>
              </a:pPr>
              <a:t>10/07/15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019F-F859-4675-A609-2336B7B32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04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0" y="2193481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7320" y="2871216"/>
            <a:ext cx="3528000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7089" y="2193798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7089" y="2871215"/>
            <a:ext cx="3528000" cy="324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8383-481C-4A1E-AA0B-579FAB44D0B6}" type="datetimeFigureOut">
              <a:rPr lang="en-US" altLang="en-US"/>
              <a:pPr>
                <a:defRPr/>
              </a:pPr>
              <a:t>10/07/15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B8A72-5FDC-4BBA-BE62-86901309C5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42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6B88-375A-424C-B7DF-CAD9C9468FAC}" type="datetimeFigureOut">
              <a:rPr lang="en-US" altLang="en-US"/>
              <a:pPr>
                <a:defRPr/>
              </a:pPr>
              <a:t>10/07/15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7175-F6C9-40B7-A708-2B448C584A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78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E690-763C-4853-B611-2D81752E46B2}" type="datetimeFigureOut">
              <a:rPr lang="en-US" altLang="en-US"/>
              <a:pPr>
                <a:defRPr/>
              </a:pPr>
              <a:t>10/07/15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0C93C-93DA-45A1-9AF4-04CDCC6C2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8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069848"/>
            <a:ext cx="3008313" cy="11051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008" y="1069848"/>
            <a:ext cx="4050792" cy="5056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0" y="2203704"/>
            <a:ext cx="3008313" cy="39224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5C16-5619-48AF-9E32-02CAC6878F11}" type="datetimeFigureOut">
              <a:rPr lang="en-US" altLang="en-US"/>
              <a:pPr>
                <a:defRPr/>
              </a:pPr>
              <a:t>10/07/15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0B9F-ED3D-4088-881F-41E0285E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75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94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8944" y="1179575"/>
            <a:ext cx="5486400" cy="354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94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7EB7-77AE-4269-BCBE-75C50C0A3E8D}" type="datetimeFigureOut">
              <a:rPr lang="en-US" altLang="en-US"/>
              <a:pPr>
                <a:defRPr/>
              </a:pPr>
              <a:t>10/07/15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6ECC-7110-4947-ABFB-4A0D8F404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3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17638" y="977900"/>
            <a:ext cx="7269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17638" y="2166938"/>
            <a:ext cx="726916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7883E9-67CC-4497-A616-950E93432D01}" type="datetimeFigureOut">
              <a:rPr lang="en-US" altLang="en-US"/>
              <a:pPr>
                <a:defRPr/>
              </a:pPr>
              <a:t>10/07/15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E2DF99-B3E2-4870-AB07-D36AF775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471613" y="2130425"/>
            <a:ext cx="7013575" cy="1470025"/>
          </a:xfrm>
        </p:spPr>
        <p:txBody>
          <a:bodyPr/>
          <a:lstStyle/>
          <a:p>
            <a:pPr eaLnBrk="1" hangingPunct="1"/>
            <a:r>
              <a:rPr lang="en-GB" altLang="en-US" dirty="0"/>
              <a:t>The Relationship between Acceptance, </a:t>
            </a:r>
            <a:r>
              <a:rPr lang="en-GB" altLang="en-US" dirty="0" err="1"/>
              <a:t>Catastrophising</a:t>
            </a:r>
            <a:r>
              <a:rPr lang="en-GB" altLang="en-US" dirty="0"/>
              <a:t> and Illness Representations in Chronic Pain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6367" y="437991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An </a:t>
            </a:r>
            <a:r>
              <a:rPr lang="en-GB" dirty="0"/>
              <a:t>integrative model of pain</a:t>
            </a:r>
            <a:endParaRPr lang="en-US" dirty="0"/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2862263" y="5178425"/>
            <a:ext cx="3940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Dr </a:t>
            </a:r>
            <a:r>
              <a:rPr lang="en-GB" altLang="en-US" sz="2800" dirty="0" err="1"/>
              <a:t>Nuno</a:t>
            </a:r>
            <a:r>
              <a:rPr lang="en-GB" altLang="en-US" sz="2800" dirty="0"/>
              <a:t> Ferreira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University of Edinburgh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638" y="977900"/>
            <a:ext cx="7437604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564" t="31355" r="31527" b="34716"/>
          <a:stretch/>
        </p:blipFill>
        <p:spPr>
          <a:xfrm>
            <a:off x="1417637" y="2608445"/>
            <a:ext cx="7272243" cy="3147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7794" y="2261937"/>
            <a:ext cx="43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Association between variables</a:t>
            </a:r>
            <a:endParaRPr lang="en-GB" dirty="0"/>
          </a:p>
        </p:txBody>
      </p:sp>
      <p:sp>
        <p:nvSpPr>
          <p:cNvPr id="8" name="Frame 7"/>
          <p:cNvSpPr/>
          <p:nvPr/>
        </p:nvSpPr>
        <p:spPr>
          <a:xfrm>
            <a:off x="2772076" y="3320715"/>
            <a:ext cx="1780674" cy="2117559"/>
          </a:xfrm>
          <a:prstGeom prst="frame">
            <a:avLst>
              <a:gd name="adj1" fmla="val 1438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989832" y="4993909"/>
            <a:ext cx="3262965" cy="413886"/>
          </a:xfrm>
          <a:prstGeom prst="frame">
            <a:avLst>
              <a:gd name="adj1" fmla="val 5603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5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70" t="27072" r="30019" b="30693"/>
          <a:stretch/>
        </p:blipFill>
        <p:spPr>
          <a:xfrm>
            <a:off x="1388762" y="2718193"/>
            <a:ext cx="7378068" cy="376693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91917" y="4321743"/>
            <a:ext cx="52938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01542" y="4916906"/>
            <a:ext cx="66414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7638" y="977900"/>
            <a:ext cx="7437604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97794" y="2261937"/>
            <a:ext cx="43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Mediation – Physical Function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037811" y="3304485"/>
            <a:ext cx="1817802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Consequences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15038" y="4270342"/>
            <a:ext cx="1366887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Pain intensity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131378" y="4270342"/>
            <a:ext cx="1366887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Physical function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028385" y="3304485"/>
            <a:ext cx="1817802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Illness Representations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036243" y="2371432"/>
            <a:ext cx="1817802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Catastrophizing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036243" y="1462726"/>
            <a:ext cx="1817802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Acceptance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2856322" y="4506012"/>
            <a:ext cx="4100659" cy="18853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8950998">
            <a:off x="1799734" y="3064203"/>
            <a:ext cx="2113175" cy="325225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3028677">
            <a:off x="5960412" y="2975936"/>
            <a:ext cx="2113175" cy="325225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-Down Arrow 14"/>
          <p:cNvSpPr/>
          <p:nvPr/>
        </p:nvSpPr>
        <p:spPr>
          <a:xfrm>
            <a:off x="4873657" y="2122602"/>
            <a:ext cx="109193" cy="24883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-Down Arrow 15"/>
          <p:cNvSpPr/>
          <p:nvPr/>
        </p:nvSpPr>
        <p:spPr>
          <a:xfrm>
            <a:off x="4828093" y="3029148"/>
            <a:ext cx="109193" cy="24883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4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0" grpId="0" animBg="1"/>
      <p:bldP spid="12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40" t="38889" r="31486" b="18573"/>
          <a:stretch/>
        </p:blipFill>
        <p:spPr>
          <a:xfrm>
            <a:off x="1417638" y="2643807"/>
            <a:ext cx="7382454" cy="377938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472667" y="4071487"/>
            <a:ext cx="7315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72667" y="5062889"/>
            <a:ext cx="5101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97794" y="2261937"/>
            <a:ext cx="431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Mediation – Emotional distress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17638" y="977900"/>
            <a:ext cx="7437604" cy="1143000"/>
          </a:xfrm>
        </p:spPr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8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037811" y="3304485"/>
            <a:ext cx="1817802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Emotion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15038" y="4270342"/>
            <a:ext cx="1366887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Pain intensity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131378" y="4270342"/>
            <a:ext cx="1366887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Emotional Distress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043511" y="3318230"/>
            <a:ext cx="1817802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Illness Representations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036243" y="2371432"/>
            <a:ext cx="1817802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Acceptance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036243" y="1462726"/>
            <a:ext cx="1817802" cy="6598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Catastrophizing</a:t>
            </a:r>
            <a:endParaRPr lang="en-GB" dirty="0"/>
          </a:p>
        </p:txBody>
      </p:sp>
      <p:sp>
        <p:nvSpPr>
          <p:cNvPr id="12" name="Right Arrow 11"/>
          <p:cNvSpPr/>
          <p:nvPr/>
        </p:nvSpPr>
        <p:spPr>
          <a:xfrm>
            <a:off x="2856322" y="4506012"/>
            <a:ext cx="4100659" cy="18853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18950998">
            <a:off x="1799734" y="3064203"/>
            <a:ext cx="2113175" cy="325225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 rot="3028677">
            <a:off x="5960412" y="2975936"/>
            <a:ext cx="2113175" cy="325225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-Down Arrow 14"/>
          <p:cNvSpPr/>
          <p:nvPr/>
        </p:nvSpPr>
        <p:spPr>
          <a:xfrm>
            <a:off x="4873657" y="2122602"/>
            <a:ext cx="109193" cy="24883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Up-Down Arrow 15"/>
          <p:cNvSpPr/>
          <p:nvPr/>
        </p:nvSpPr>
        <p:spPr>
          <a:xfrm>
            <a:off x="4828093" y="3029148"/>
            <a:ext cx="109193" cy="248830"/>
          </a:xfrm>
          <a:prstGeom prst="up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9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0" grpId="0" animBg="1"/>
      <p:bldP spid="12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Main findings</a:t>
            </a:r>
          </a:p>
          <a:p>
            <a:pPr lvl="1"/>
            <a:r>
              <a:rPr lang="en-GB" sz="2000" dirty="0" smtClean="0"/>
              <a:t>The factors relate to each other in the expected theoretical ways, however Catastrophizing and Acceptance exhibited stronger associations with the outcomes studied.</a:t>
            </a:r>
          </a:p>
          <a:p>
            <a:pPr lvl="1"/>
            <a:r>
              <a:rPr lang="en-GB" sz="2000" dirty="0" smtClean="0"/>
              <a:t>Both contextual and cognitive factors are important mediators</a:t>
            </a:r>
          </a:p>
          <a:p>
            <a:pPr lvl="1"/>
            <a:r>
              <a:rPr lang="en-GB" sz="2000" dirty="0" smtClean="0"/>
              <a:t>Acceptance seems to be a more important factor when it comes to physical function</a:t>
            </a:r>
          </a:p>
          <a:p>
            <a:pPr lvl="1"/>
            <a:r>
              <a:rPr lang="en-GB" sz="2000" dirty="0" smtClean="0"/>
              <a:t>Catastrophizing seems to be a more important factor when it comes to emotional distress</a:t>
            </a:r>
          </a:p>
          <a:p>
            <a:pPr lvl="1"/>
            <a:r>
              <a:rPr lang="en-GB" sz="2000" dirty="0" smtClean="0"/>
              <a:t>These findings are in line with studies that show that the use of both cognitive and contextual interventions to be highly effective in chronic pain.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7638" y="977900"/>
            <a:ext cx="7437604" cy="1143000"/>
          </a:xfrm>
        </p:spPr>
        <p:txBody>
          <a:bodyPr/>
          <a:lstStyle/>
          <a:p>
            <a:r>
              <a:rPr lang="en-GB" dirty="0"/>
              <a:t>Acceptance, Catastrophizing and Illness Representations in Chronic Pain</a:t>
            </a:r>
          </a:p>
        </p:txBody>
      </p:sp>
    </p:spTree>
    <p:extLst>
      <p:ext uri="{BB962C8B-B14F-4D97-AF65-F5344CB8AC3E}">
        <p14:creationId xmlns:p14="http://schemas.microsoft.com/office/powerpoint/2010/main" val="76553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Pain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10559" y="1952589"/>
            <a:ext cx="6122882" cy="3426108"/>
            <a:chOff x="1080754" y="1952589"/>
            <a:chExt cx="6122882" cy="3426108"/>
          </a:xfrm>
        </p:grpSpPr>
        <p:sp>
          <p:nvSpPr>
            <p:cNvPr id="4" name="Oval 3"/>
            <p:cNvSpPr/>
            <p:nvPr/>
          </p:nvSpPr>
          <p:spPr>
            <a:xfrm>
              <a:off x="1080754" y="2897204"/>
              <a:ext cx="1710573" cy="1771049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Physiological</a:t>
              </a:r>
              <a:endParaRPr lang="en-GB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088440" y="3561481"/>
              <a:ext cx="1710573" cy="1771049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Emotional</a:t>
              </a:r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146191" y="2120900"/>
              <a:ext cx="1710573" cy="1771049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Cognitive</a:t>
              </a:r>
              <a:endParaRPr lang="en-GB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72589" y="2138680"/>
              <a:ext cx="1373884" cy="1414913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Positive Reappraisal</a:t>
              </a:r>
              <a:endParaRPr lang="en-GB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11603" y="2983897"/>
              <a:ext cx="1373884" cy="1414913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Avoidance</a:t>
              </a:r>
              <a:endParaRPr lang="en-GB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92998" y="3869421"/>
              <a:ext cx="1373884" cy="1414913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Acceptance</a:t>
              </a:r>
              <a:endParaRPr lang="en-GB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696403" y="3607648"/>
              <a:ext cx="1710573" cy="1771049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Disability</a:t>
              </a:r>
              <a:endParaRPr lang="en-GB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14288" y="3004051"/>
              <a:ext cx="1373884" cy="1414913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Social Support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637777" y="1952589"/>
              <a:ext cx="1710573" cy="1771049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Mental Health</a:t>
              </a:r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493063" y="2805828"/>
              <a:ext cx="1710573" cy="1771049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Quality of Life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3798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Sujata </a:t>
            </a:r>
            <a:r>
              <a:rPr lang="en-GB" dirty="0" smtClean="0"/>
              <a:t>Bose</a:t>
            </a:r>
          </a:p>
          <a:p>
            <a:r>
              <a:rPr lang="en-GB" dirty="0"/>
              <a:t>Tammy </a:t>
            </a:r>
            <a:r>
              <a:rPr lang="en-GB" dirty="0" err="1" smtClean="0"/>
              <a:t>Esrich</a:t>
            </a:r>
            <a:endParaRPr lang="en-GB" dirty="0" smtClean="0"/>
          </a:p>
          <a:p>
            <a:r>
              <a:rPr lang="en-GB" dirty="0" smtClean="0"/>
              <a:t>David </a:t>
            </a:r>
            <a:r>
              <a:rPr lang="en-GB" dirty="0"/>
              <a:t>Gillanders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37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Nuno.Ferreira@ed.ac.uk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5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Pain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Prevalence </a:t>
            </a:r>
          </a:p>
          <a:p>
            <a:pPr lvl="1"/>
            <a:r>
              <a:rPr lang="en-GB" sz="2000" dirty="0"/>
              <a:t>19% of the general population lives with a chronic pain condition</a:t>
            </a:r>
          </a:p>
          <a:p>
            <a:pPr lvl="1"/>
            <a:r>
              <a:rPr lang="en-GB" sz="2000" dirty="0"/>
              <a:t>1/3 has severe pain</a:t>
            </a:r>
          </a:p>
          <a:p>
            <a:pPr lvl="1"/>
            <a:r>
              <a:rPr lang="en-GB" sz="2000" dirty="0"/>
              <a:t>2/3 use prescribed medication</a:t>
            </a:r>
          </a:p>
          <a:p>
            <a:pPr lvl="1"/>
            <a:r>
              <a:rPr lang="en-GB" sz="2000" dirty="0"/>
              <a:t>½ uses non-prescribed medication</a:t>
            </a:r>
          </a:p>
          <a:p>
            <a:r>
              <a:rPr lang="en-GB" sz="2000" dirty="0"/>
              <a:t>Costs</a:t>
            </a:r>
          </a:p>
          <a:p>
            <a:pPr lvl="1"/>
            <a:r>
              <a:rPr lang="en-GB" sz="2000" dirty="0"/>
              <a:t>Economic</a:t>
            </a:r>
          </a:p>
          <a:p>
            <a:pPr lvl="2"/>
            <a:r>
              <a:rPr lang="en-GB" sz="2000" dirty="0"/>
              <a:t>Direct &gt; £1632 million</a:t>
            </a:r>
          </a:p>
          <a:p>
            <a:pPr lvl="2"/>
            <a:r>
              <a:rPr lang="en-GB" sz="2000" dirty="0"/>
              <a:t>Indirect &gt; £10668 million</a:t>
            </a:r>
          </a:p>
          <a:p>
            <a:pPr lvl="1"/>
            <a:r>
              <a:rPr lang="en-GB" sz="2000" dirty="0"/>
              <a:t>Quality of life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982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Pain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164657" y="2733575"/>
            <a:ext cx="2175309" cy="2156059"/>
          </a:xfrm>
          <a:prstGeom prst="ellipse">
            <a:avLst/>
          </a:prstGeom>
          <a:gradFill>
            <a:gsLst>
              <a:gs pos="0">
                <a:srgbClr val="FF0000"/>
              </a:gs>
              <a:gs pos="98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Physiological</a:t>
            </a:r>
          </a:p>
          <a:p>
            <a:pPr algn="ctr"/>
            <a:r>
              <a:rPr lang="en-GB" b="1" dirty="0" smtClean="0"/>
              <a:t>Cognitive</a:t>
            </a:r>
          </a:p>
          <a:p>
            <a:pPr algn="ctr"/>
            <a:r>
              <a:rPr lang="en-GB" b="1" dirty="0" smtClean="0"/>
              <a:t>Emotional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07970" y="5152227"/>
            <a:ext cx="208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Pain Experiences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88336" y="5336892"/>
            <a:ext cx="172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Outcomes</a:t>
            </a:r>
            <a:endParaRPr lang="en-GB" sz="2400" b="1" dirty="0"/>
          </a:p>
        </p:txBody>
      </p:sp>
      <p:sp>
        <p:nvSpPr>
          <p:cNvPr id="10" name="Oval 9"/>
          <p:cNvSpPr/>
          <p:nvPr/>
        </p:nvSpPr>
        <p:spPr>
          <a:xfrm>
            <a:off x="6462142" y="2733574"/>
            <a:ext cx="2175309" cy="21560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Quality of Life</a:t>
            </a:r>
          </a:p>
          <a:p>
            <a:pPr algn="ctr"/>
            <a:r>
              <a:rPr lang="en-GB" b="1" dirty="0" smtClean="0"/>
              <a:t>Disability</a:t>
            </a:r>
          </a:p>
          <a:p>
            <a:pPr algn="ctr"/>
            <a:r>
              <a:rPr lang="en-GB" b="1" dirty="0" smtClean="0"/>
              <a:t>Mental Health</a:t>
            </a:r>
            <a:endParaRPr lang="en-GB" b="1" dirty="0"/>
          </a:p>
        </p:txBody>
      </p:sp>
      <p:sp>
        <p:nvSpPr>
          <p:cNvPr id="3" name="Right Arrow 2"/>
          <p:cNvSpPr/>
          <p:nvPr/>
        </p:nvSpPr>
        <p:spPr>
          <a:xfrm>
            <a:off x="3669020" y="3474719"/>
            <a:ext cx="2464068" cy="6737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259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Pain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164657" y="2733575"/>
            <a:ext cx="2175309" cy="2156059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Physiological</a:t>
            </a:r>
          </a:p>
          <a:p>
            <a:pPr algn="ctr"/>
            <a:r>
              <a:rPr lang="en-GB" b="1" dirty="0" smtClean="0"/>
              <a:t>Cognitive</a:t>
            </a:r>
          </a:p>
          <a:p>
            <a:pPr algn="ctr"/>
            <a:r>
              <a:rPr lang="en-GB" b="1" dirty="0" smtClean="0"/>
              <a:t>Emotional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07970" y="5152227"/>
            <a:ext cx="208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Pain Experiences</a:t>
            </a:r>
            <a:endParaRPr lang="en-GB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88336" y="5336892"/>
            <a:ext cx="172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Outcomes</a:t>
            </a:r>
            <a:endParaRPr lang="en-GB" sz="2400" b="1" dirty="0"/>
          </a:p>
        </p:txBody>
      </p:sp>
      <p:sp>
        <p:nvSpPr>
          <p:cNvPr id="10" name="Oval 9"/>
          <p:cNvSpPr/>
          <p:nvPr/>
        </p:nvSpPr>
        <p:spPr>
          <a:xfrm>
            <a:off x="6462142" y="2733574"/>
            <a:ext cx="2175309" cy="21560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Quality of Life</a:t>
            </a:r>
          </a:p>
          <a:p>
            <a:pPr algn="ctr"/>
            <a:r>
              <a:rPr lang="en-GB" b="1" dirty="0" smtClean="0"/>
              <a:t>Disability</a:t>
            </a:r>
          </a:p>
          <a:p>
            <a:pPr algn="ctr"/>
            <a:r>
              <a:rPr lang="en-GB" b="1" dirty="0" smtClean="0"/>
              <a:t>Mental Health</a:t>
            </a:r>
            <a:endParaRPr lang="en-GB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068468" y="2520462"/>
            <a:ext cx="1665171" cy="2582282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Avoidance</a:t>
            </a:r>
          </a:p>
          <a:p>
            <a:pPr algn="ctr"/>
            <a:r>
              <a:rPr lang="en-GB" dirty="0" smtClean="0"/>
              <a:t>Acceptance</a:t>
            </a:r>
          </a:p>
          <a:p>
            <a:pPr algn="ctr"/>
            <a:r>
              <a:rPr lang="en-GB" dirty="0" smtClean="0"/>
              <a:t>Positive reappraisal</a:t>
            </a:r>
          </a:p>
          <a:p>
            <a:pPr algn="ctr"/>
            <a:r>
              <a:rPr lang="en-GB" dirty="0" smtClean="0"/>
              <a:t>Social support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68468" y="5152227"/>
            <a:ext cx="157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Coping Strategies</a:t>
            </a:r>
            <a:endParaRPr lang="en-GB" sz="2400" b="1" dirty="0"/>
          </a:p>
        </p:txBody>
      </p:sp>
      <p:sp>
        <p:nvSpPr>
          <p:cNvPr id="13" name="Right Arrow 12"/>
          <p:cNvSpPr/>
          <p:nvPr/>
        </p:nvSpPr>
        <p:spPr>
          <a:xfrm>
            <a:off x="3478023" y="3595034"/>
            <a:ext cx="452387" cy="4331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5865374" y="3595033"/>
            <a:ext cx="452387" cy="43313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1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Pain</a:t>
            </a:r>
            <a:endParaRPr lang="en-GB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10559" y="1952589"/>
            <a:ext cx="6122882" cy="3426108"/>
            <a:chOff x="1080754" y="1952589"/>
            <a:chExt cx="6122882" cy="3426108"/>
          </a:xfrm>
        </p:grpSpPr>
        <p:sp>
          <p:nvSpPr>
            <p:cNvPr id="4" name="Oval 3"/>
            <p:cNvSpPr/>
            <p:nvPr/>
          </p:nvSpPr>
          <p:spPr>
            <a:xfrm>
              <a:off x="1080754" y="2897204"/>
              <a:ext cx="1710573" cy="1771049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Physiological</a:t>
              </a:r>
              <a:endParaRPr lang="en-GB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088440" y="3561481"/>
              <a:ext cx="1710573" cy="1771049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Emotional</a:t>
              </a:r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146191" y="2120900"/>
              <a:ext cx="1710573" cy="1771049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FF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Cognitive</a:t>
              </a:r>
              <a:endParaRPr lang="en-GB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472589" y="2138680"/>
              <a:ext cx="1373884" cy="1414913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Positive Reappraisal</a:t>
              </a:r>
              <a:endParaRPr lang="en-GB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111603" y="2983897"/>
              <a:ext cx="1373884" cy="1414913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Avoidance</a:t>
              </a:r>
              <a:endParaRPr lang="en-GB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592998" y="3869421"/>
              <a:ext cx="1373884" cy="1414913"/>
            </a:xfrm>
            <a:prstGeom prst="round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Acceptance</a:t>
              </a:r>
              <a:endParaRPr lang="en-GB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4696403" y="3607648"/>
              <a:ext cx="1710573" cy="1771049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Disability</a:t>
              </a:r>
              <a:endParaRPr lang="en-GB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314288" y="3004051"/>
              <a:ext cx="1373884" cy="1414913"/>
            </a:xfrm>
            <a:prstGeom prst="roundRect">
              <a:avLst/>
            </a:prstGeom>
            <a:gradFill>
              <a:gsLst>
                <a:gs pos="0">
                  <a:schemeClr val="accent3">
                    <a:lumMod val="50000"/>
                  </a:schemeClr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Social Support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637777" y="1952589"/>
              <a:ext cx="1710573" cy="1771049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Mental Health</a:t>
              </a:r>
              <a:endParaRPr lang="en-GB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493063" y="2805828"/>
              <a:ext cx="1710573" cy="1771049"/>
            </a:xfrm>
            <a:prstGeom prst="ellipse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Quality of Life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76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Acceptance</a:t>
            </a:r>
          </a:p>
          <a:p>
            <a:pPr lvl="1"/>
            <a:r>
              <a:rPr lang="en-GB" sz="2000" dirty="0" smtClean="0"/>
              <a:t>Contextual Factor</a:t>
            </a:r>
          </a:p>
          <a:p>
            <a:r>
              <a:rPr lang="en-GB" sz="2400" dirty="0" smtClean="0"/>
              <a:t>Illness Representations</a:t>
            </a:r>
          </a:p>
          <a:p>
            <a:pPr lvl="1"/>
            <a:r>
              <a:rPr lang="en-GB" sz="1600" dirty="0" smtClean="0"/>
              <a:t>Cognitive Factor</a:t>
            </a:r>
          </a:p>
          <a:p>
            <a:r>
              <a:rPr lang="en-GB" sz="2400" dirty="0" smtClean="0"/>
              <a:t>Catastrophizing</a:t>
            </a:r>
          </a:p>
          <a:p>
            <a:pPr lvl="1"/>
            <a:r>
              <a:rPr lang="en-GB" sz="2000" dirty="0" smtClean="0"/>
              <a:t>Cognitive/contextual</a:t>
            </a:r>
          </a:p>
          <a:p>
            <a:endParaRPr lang="en-GB" sz="2400" dirty="0"/>
          </a:p>
          <a:p>
            <a:r>
              <a:rPr lang="en-GB" sz="2400" dirty="0" smtClean="0"/>
              <a:t>All these factors have been shown to be predictors of outcomes such as distress, quality of life and disability. </a:t>
            </a:r>
          </a:p>
          <a:p>
            <a:pPr lvl="1"/>
            <a:endParaRPr lang="en-GB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7638" y="977900"/>
            <a:ext cx="7437604" cy="1143000"/>
          </a:xfrm>
        </p:spPr>
        <p:txBody>
          <a:bodyPr/>
          <a:lstStyle/>
          <a:p>
            <a:r>
              <a:rPr lang="en-GB" dirty="0" smtClean="0"/>
              <a:t>Acceptance, Catastrophizing and Illness </a:t>
            </a:r>
            <a:r>
              <a:rPr lang="en-GB" dirty="0"/>
              <a:t>R</a:t>
            </a:r>
            <a:r>
              <a:rPr lang="en-GB" dirty="0" smtClean="0"/>
              <a:t>epresentations in Chronic Pain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86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these factors relate to each other and to pain outcomes</a:t>
            </a:r>
          </a:p>
          <a:p>
            <a:r>
              <a:rPr lang="en-GB" dirty="0" smtClean="0"/>
              <a:t>What is the mediating effect of these factors between pain intensity and pain outcomes</a:t>
            </a: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7638" y="977900"/>
            <a:ext cx="7437604" cy="1143000"/>
          </a:xfrm>
        </p:spPr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47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02714" y="2862305"/>
            <a:ext cx="1963954" cy="2027329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Physiological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2950965" y="4522662"/>
            <a:ext cx="2421506" cy="2216753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Illness Representations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5156747" y="3277059"/>
            <a:ext cx="1603142" cy="150642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Acceptance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7296374" y="3664233"/>
            <a:ext cx="1710573" cy="1771049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Disability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7283737" y="2170519"/>
            <a:ext cx="1710573" cy="1771049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Distress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3121926" y="3481333"/>
            <a:ext cx="141951" cy="7892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6902410" y="3635634"/>
            <a:ext cx="141951" cy="78927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3002286" y="1209168"/>
            <a:ext cx="2318865" cy="2157334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00B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Catastrophizing</a:t>
            </a:r>
            <a:endParaRPr lang="en-GB" dirty="0"/>
          </a:p>
        </p:txBody>
      </p:sp>
      <p:sp>
        <p:nvSpPr>
          <p:cNvPr id="18" name="Left-Right-Up Arrow 17"/>
          <p:cNvSpPr/>
          <p:nvPr/>
        </p:nvSpPr>
        <p:spPr>
          <a:xfrm rot="5400000">
            <a:off x="3986990" y="3436052"/>
            <a:ext cx="1044501" cy="1011033"/>
          </a:xfrm>
          <a:prstGeom prst="leftRigh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35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Participants</a:t>
            </a:r>
          </a:p>
          <a:p>
            <a:pPr lvl="1"/>
            <a:r>
              <a:rPr lang="en-GB" sz="2000" dirty="0" smtClean="0"/>
              <a:t>150 attending health services or voluntary organizations</a:t>
            </a:r>
          </a:p>
          <a:p>
            <a:pPr lvl="1"/>
            <a:r>
              <a:rPr lang="en-GB" sz="2000" dirty="0" smtClean="0"/>
              <a:t>Suffering from non-malignant pain</a:t>
            </a:r>
          </a:p>
          <a:p>
            <a:r>
              <a:rPr lang="en-GB" sz="2000" dirty="0" smtClean="0"/>
              <a:t>Measures</a:t>
            </a:r>
          </a:p>
          <a:p>
            <a:pPr lvl="1"/>
            <a:r>
              <a:rPr lang="en-GB" sz="2000" dirty="0" smtClean="0"/>
              <a:t>McGill Pain questionnaire – Short Form </a:t>
            </a:r>
          </a:p>
          <a:p>
            <a:pPr lvl="1"/>
            <a:r>
              <a:rPr lang="en-GB" sz="2000" dirty="0" smtClean="0"/>
              <a:t>Chronic Pain Acceptance Questionnaire</a:t>
            </a:r>
          </a:p>
          <a:p>
            <a:pPr lvl="1"/>
            <a:r>
              <a:rPr lang="en-GB" sz="2000" dirty="0" smtClean="0"/>
              <a:t>Pain Catastrophizing Scale</a:t>
            </a:r>
          </a:p>
          <a:p>
            <a:pPr lvl="1"/>
            <a:r>
              <a:rPr lang="en-GB" sz="2000" dirty="0" smtClean="0"/>
              <a:t>Illness Perceptions Questionnaire-Revised</a:t>
            </a:r>
          </a:p>
          <a:p>
            <a:pPr lvl="1"/>
            <a:r>
              <a:rPr lang="en-GB" sz="2000" dirty="0" smtClean="0"/>
              <a:t>Roland-Morris Disability Scale</a:t>
            </a:r>
          </a:p>
          <a:p>
            <a:pPr lvl="1"/>
            <a:r>
              <a:rPr lang="en-GB" sz="2000" dirty="0" smtClean="0"/>
              <a:t>Hospital Anxiety and Depression Scale</a:t>
            </a:r>
            <a:endParaRPr lang="en-GB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49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pres6.potx</Template>
  <TotalTime>1514</TotalTime>
  <Words>402</Words>
  <Application>Microsoft Macintosh PowerPoint</Application>
  <PresentationFormat>On-screen Show (4:3)</PresentationFormat>
  <Paragraphs>124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pres6</vt:lpstr>
      <vt:lpstr>The Relationship between Acceptance, Catastrophising and Illness Representations in Chronic Pain</vt:lpstr>
      <vt:lpstr>Chronic Pain</vt:lpstr>
      <vt:lpstr>Chronic Pain</vt:lpstr>
      <vt:lpstr>Chronic Pain</vt:lpstr>
      <vt:lpstr>Chronic Pain</vt:lpstr>
      <vt:lpstr>Acceptance, Catastrophizing and Illness Representations in Chronic Pain</vt:lpstr>
      <vt:lpstr>Aims</vt:lpstr>
      <vt:lpstr>PowerPoint Presentation</vt:lpstr>
      <vt:lpstr>Methods</vt:lpstr>
      <vt:lpstr>Results</vt:lpstr>
      <vt:lpstr>Results</vt:lpstr>
      <vt:lpstr>PowerPoint Presentation</vt:lpstr>
      <vt:lpstr>Results</vt:lpstr>
      <vt:lpstr>PowerPoint Presentation</vt:lpstr>
      <vt:lpstr>Acceptance, Catastrophizing and Illness Representations in Chronic Pain</vt:lpstr>
      <vt:lpstr>Chronic Pain</vt:lpstr>
      <vt:lpstr>Acknowledgements</vt:lpstr>
      <vt:lpstr>Thank you</vt:lpstr>
    </vt:vector>
  </TitlesOfParts>
  <Company>The 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should go here</dc:title>
  <dc:creator>Aileen Robertson</dc:creator>
  <cp:lastModifiedBy>David Gillanders</cp:lastModifiedBy>
  <cp:revision>63</cp:revision>
  <cp:lastPrinted>2014-10-09T12:54:56Z</cp:lastPrinted>
  <dcterms:created xsi:type="dcterms:W3CDTF">2012-04-25T15:10:26Z</dcterms:created>
  <dcterms:modified xsi:type="dcterms:W3CDTF">2015-07-10T11:18:41Z</dcterms:modified>
</cp:coreProperties>
</file>